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9" r:id="rId8"/>
    <p:sldId id="270" r:id="rId9"/>
    <p:sldId id="262" r:id="rId10"/>
    <p:sldId id="271" r:id="rId11"/>
    <p:sldId id="272" r:id="rId12"/>
    <p:sldId id="273" r:id="rId13"/>
    <p:sldId id="274" r:id="rId14"/>
    <p:sldId id="263" r:id="rId15"/>
    <p:sldId id="266" r:id="rId16"/>
    <p:sldId id="264" r:id="rId17"/>
    <p:sldId id="265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77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Gastos de Producción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Hoja1!$B$2:$B$13</c:f>
              <c:numCache>
                <c:formatCode>General</c:formatCode>
                <c:ptCount val="12"/>
                <c:pt idx="0">
                  <c:v>136780</c:v>
                </c:pt>
                <c:pt idx="1">
                  <c:v>81880</c:v>
                </c:pt>
                <c:pt idx="2">
                  <c:v>14000</c:v>
                </c:pt>
                <c:pt idx="3">
                  <c:v>16000</c:v>
                </c:pt>
                <c:pt idx="4">
                  <c:v>18000</c:v>
                </c:pt>
                <c:pt idx="5">
                  <c:v>20000</c:v>
                </c:pt>
                <c:pt idx="6">
                  <c:v>22000</c:v>
                </c:pt>
                <c:pt idx="7">
                  <c:v>24000</c:v>
                </c:pt>
                <c:pt idx="8">
                  <c:v>26000</c:v>
                </c:pt>
                <c:pt idx="9">
                  <c:v>28000</c:v>
                </c:pt>
                <c:pt idx="10">
                  <c:v>30000</c:v>
                </c:pt>
                <c:pt idx="11">
                  <c:v>32000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A1-4C7D-B336-02C10F41381C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Total Boletos Vendidos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Hoja1!$C$2:$C$13</c:f>
              <c:numCache>
                <c:formatCode>General</c:formatCode>
                <c:ptCount val="12"/>
                <c:pt idx="0">
                  <c:v>66900</c:v>
                </c:pt>
                <c:pt idx="1">
                  <c:v>84740</c:v>
                </c:pt>
                <c:pt idx="2">
                  <c:v>98120</c:v>
                </c:pt>
                <c:pt idx="3">
                  <c:v>118190</c:v>
                </c:pt>
                <c:pt idx="4">
                  <c:v>122650</c:v>
                </c:pt>
                <c:pt idx="5">
                  <c:v>127110</c:v>
                </c:pt>
                <c:pt idx="6">
                  <c:v>129340</c:v>
                </c:pt>
                <c:pt idx="7">
                  <c:v>138260</c:v>
                </c:pt>
                <c:pt idx="8">
                  <c:v>156100</c:v>
                </c:pt>
                <c:pt idx="9">
                  <c:v>160560</c:v>
                </c:pt>
                <c:pt idx="10">
                  <c:v>169480</c:v>
                </c:pt>
                <c:pt idx="11">
                  <c:v>167250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FA1-4C7D-B336-02C10F41381C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Ganancia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Hoja1!$D$2:$D$13</c:f>
              <c:numCache>
                <c:formatCode>General</c:formatCode>
                <c:ptCount val="12"/>
                <c:pt idx="0">
                  <c:v>-69880</c:v>
                </c:pt>
                <c:pt idx="1">
                  <c:v>2860</c:v>
                </c:pt>
                <c:pt idx="2">
                  <c:v>84120</c:v>
                </c:pt>
                <c:pt idx="3">
                  <c:v>102190</c:v>
                </c:pt>
                <c:pt idx="4">
                  <c:v>104650</c:v>
                </c:pt>
                <c:pt idx="5">
                  <c:v>107110</c:v>
                </c:pt>
                <c:pt idx="6">
                  <c:v>107340</c:v>
                </c:pt>
                <c:pt idx="7">
                  <c:v>114260</c:v>
                </c:pt>
                <c:pt idx="8">
                  <c:v>130100</c:v>
                </c:pt>
                <c:pt idx="9">
                  <c:v>132560</c:v>
                </c:pt>
                <c:pt idx="10">
                  <c:v>139480</c:v>
                </c:pt>
                <c:pt idx="11">
                  <c:v>135250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FA1-4C7D-B336-02C10F4138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4839216"/>
        <c:axId val="374835936"/>
      </c:barChart>
      <c:catAx>
        <c:axId val="374839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4835936"/>
        <c:crosses val="autoZero"/>
        <c:auto val="1"/>
        <c:lblAlgn val="ctr"/>
        <c:lblOffset val="100"/>
        <c:noMultiLvlLbl val="0"/>
      </c:catAx>
      <c:valAx>
        <c:axId val="374835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4839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15" b="0" i="0" u="none" strike="noStrike" kern="1200" cap="all" spc="0" baseline="0">
              <a:gradFill>
                <a:gsLst>
                  <a:gs pos="0">
                    <a:schemeClr val="dk1">
                      <a:lumMod val="50000"/>
                      <a:lumOff val="50000"/>
                    </a:schemeClr>
                  </a:gs>
                  <a:gs pos="100000">
                    <a:schemeClr val="dk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Número de Clientes</c:v>
                </c:pt>
              </c:strCache>
            </c:strRef>
          </c:tx>
          <c:spPr>
            <a:ln w="19050" cap="rnd" cmpd="sng" algn="ctr">
              <a:solidFill>
                <a:schemeClr val="accent1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Hoja1!$B$2:$B$13</c:f>
              <c:numCache>
                <c:formatCode>General</c:formatCode>
                <c:ptCount val="12"/>
                <c:pt idx="0">
                  <c:v>300</c:v>
                </c:pt>
                <c:pt idx="1">
                  <c:v>380</c:v>
                </c:pt>
                <c:pt idx="2">
                  <c:v>440</c:v>
                </c:pt>
                <c:pt idx="3">
                  <c:v>530</c:v>
                </c:pt>
                <c:pt idx="4">
                  <c:v>550</c:v>
                </c:pt>
                <c:pt idx="5">
                  <c:v>570</c:v>
                </c:pt>
                <c:pt idx="6">
                  <c:v>580</c:v>
                </c:pt>
                <c:pt idx="7">
                  <c:v>620</c:v>
                </c:pt>
                <c:pt idx="8">
                  <c:v>700</c:v>
                </c:pt>
                <c:pt idx="9">
                  <c:v>720</c:v>
                </c:pt>
                <c:pt idx="10">
                  <c:v>760</c:v>
                </c:pt>
                <c:pt idx="11">
                  <c:v>750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485-4DCE-8D21-AABCAF6EC117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Boletos (coche)</c:v>
                </c:pt>
              </c:strCache>
            </c:strRef>
          </c:tx>
          <c:spPr>
            <a:ln w="19050" cap="rnd" cmpd="sng" algn="ctr">
              <a:solidFill>
                <a:schemeClr val="accent2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Hoja1!$C$2:$C$13</c:f>
              <c:numCache>
                <c:formatCode>0</c:formatCode>
                <c:ptCount val="12"/>
                <c:pt idx="0">
                  <c:v>240</c:v>
                </c:pt>
                <c:pt idx="1">
                  <c:v>304</c:v>
                </c:pt>
                <c:pt idx="2">
                  <c:v>352</c:v>
                </c:pt>
                <c:pt idx="3">
                  <c:v>424</c:v>
                </c:pt>
                <c:pt idx="4">
                  <c:v>440</c:v>
                </c:pt>
                <c:pt idx="5">
                  <c:v>456</c:v>
                </c:pt>
                <c:pt idx="6">
                  <c:v>464</c:v>
                </c:pt>
                <c:pt idx="7">
                  <c:v>496</c:v>
                </c:pt>
                <c:pt idx="8">
                  <c:v>560</c:v>
                </c:pt>
                <c:pt idx="9">
                  <c:v>576</c:v>
                </c:pt>
                <c:pt idx="10">
                  <c:v>608</c:v>
                </c:pt>
                <c:pt idx="11">
                  <c:v>600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485-4DCE-8D21-AABCAF6EC117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Boletos (moto)</c:v>
                </c:pt>
              </c:strCache>
            </c:strRef>
          </c:tx>
          <c:spPr>
            <a:ln w="19050" cap="rnd" cmpd="sng" algn="ctr">
              <a:solidFill>
                <a:schemeClr val="accent3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3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Hoja1!$D$2:$D$13</c:f>
              <c:numCache>
                <c:formatCode>0</c:formatCode>
                <c:ptCount val="12"/>
                <c:pt idx="0">
                  <c:v>45</c:v>
                </c:pt>
                <c:pt idx="1">
                  <c:v>57</c:v>
                </c:pt>
                <c:pt idx="2">
                  <c:v>66</c:v>
                </c:pt>
                <c:pt idx="3">
                  <c:v>79.5</c:v>
                </c:pt>
                <c:pt idx="4">
                  <c:v>82.5</c:v>
                </c:pt>
                <c:pt idx="5">
                  <c:v>85.5</c:v>
                </c:pt>
                <c:pt idx="6">
                  <c:v>87</c:v>
                </c:pt>
                <c:pt idx="7">
                  <c:v>93</c:v>
                </c:pt>
                <c:pt idx="8">
                  <c:v>105</c:v>
                </c:pt>
                <c:pt idx="9">
                  <c:v>108</c:v>
                </c:pt>
                <c:pt idx="10">
                  <c:v>114</c:v>
                </c:pt>
                <c:pt idx="11">
                  <c:v>112.5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485-4DCE-8D21-AABCAF6EC117}"/>
            </c:ext>
          </c:extLst>
        </c:ser>
        <c:ser>
          <c:idx val="3"/>
          <c:order val="3"/>
          <c:tx>
            <c:strRef>
              <c:f>Hoja1!$E$1</c:f>
              <c:strCache>
                <c:ptCount val="1"/>
                <c:pt idx="0">
                  <c:v>Boletos (bici)</c:v>
                </c:pt>
              </c:strCache>
            </c:strRef>
          </c:tx>
          <c:spPr>
            <a:ln w="19050" cap="rnd" cmpd="sng" algn="ctr">
              <a:solidFill>
                <a:schemeClr val="accent4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Hoja1!$E$2:$E$13</c:f>
              <c:numCache>
                <c:formatCode>0</c:formatCode>
                <c:ptCount val="12"/>
                <c:pt idx="0">
                  <c:v>15</c:v>
                </c:pt>
                <c:pt idx="1">
                  <c:v>19</c:v>
                </c:pt>
                <c:pt idx="2">
                  <c:v>22</c:v>
                </c:pt>
                <c:pt idx="3">
                  <c:v>26.5</c:v>
                </c:pt>
                <c:pt idx="4">
                  <c:v>27.5</c:v>
                </c:pt>
                <c:pt idx="5">
                  <c:v>28.5</c:v>
                </c:pt>
                <c:pt idx="6">
                  <c:v>29</c:v>
                </c:pt>
                <c:pt idx="7">
                  <c:v>31</c:v>
                </c:pt>
                <c:pt idx="8">
                  <c:v>35</c:v>
                </c:pt>
                <c:pt idx="9">
                  <c:v>36</c:v>
                </c:pt>
                <c:pt idx="10">
                  <c:v>38</c:v>
                </c:pt>
                <c:pt idx="11">
                  <c:v>37.5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485-4DCE-8D21-AABCAF6EC11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57974064"/>
        <c:axId val="357978328"/>
      </c:lineChart>
      <c:catAx>
        <c:axId val="357974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3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7978328"/>
        <c:crosses val="autoZero"/>
        <c:auto val="1"/>
        <c:lblAlgn val="ctr"/>
        <c:lblOffset val="100"/>
        <c:noMultiLvlLbl val="0"/>
      </c:catAx>
      <c:valAx>
        <c:axId val="357978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57974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cs:styleClr val="auto"/>
    </cs:fontRef>
    <cs:spPr/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 w="9575">
        <a:solidFill>
          <a:schemeClr val="lt1">
            <a:lumMod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 cmpd="sng" algn="ctr">
        <a:solidFill>
          <a:schemeClr val="phClr">
            <a:shade val="95000"/>
            <a:satMod val="105000"/>
          </a:schemeClr>
        </a:solidFill>
        <a:round/>
      </a:ln>
    </cs:spPr>
  </cs:dataPointLine>
  <cs:dataPointMarker>
    <cs:lnRef idx="0"/>
    <cs:fillRef idx="0"/>
    <cs:effectRef idx="0"/>
    <cs:fontRef idx="minor">
      <a:schemeClr val="dk1"/>
    </cs:fontRef>
    <cs:spPr>
      <a:solidFill>
        <a:schemeClr val="lt1"/>
      </a:solidFill>
    </cs:spPr>
  </cs:dataPointMarker>
  <cs:dataPointMarkerLayout symbol="circle" size="17"/>
  <cs:dataPointWireframe>
    <cs:lnRef idx="0">
      <cs:styleClr val="auto"/>
    </cs:lnRef>
    <cs:fillRef idx="1"/>
    <cs:effectRef idx="0"/>
    <cs:fontRef idx="minor">
      <a:schemeClr val="dk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/>
    </cs:fontRef>
    <cs:defRPr sz="1915" b="0" kern="1200" cap="all" spc="0" baseline="0">
      <a:gradFill>
        <a:gsLst>
          <a:gs pos="0">
            <a:schemeClr val="dk1">
              <a:lumMod val="50000"/>
              <a:lumOff val="50000"/>
            </a:schemeClr>
          </a:gs>
          <a:gs pos="100000">
            <a:schemeClr val="dk1">
              <a:lumMod val="85000"/>
              <a:lumOff val="15000"/>
            </a:schemeClr>
          </a:gs>
        </a:gsLst>
        <a:lin ang="5400000" scaled="0"/>
      </a:gradFill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512769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588818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38153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65336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38375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889701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68476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974314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85051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191302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s-419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77830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7471AAF-052C-44CB-9DF2-5FA2375C0197}" type="datetimeFigureOut">
              <a:rPr lang="es-419" smtClean="0"/>
              <a:t>29/5/2019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74571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8A4DBD17-19AD-4376-A55A-C527EF944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7DB7C943-6BFC-4A35-8DFA-0B204CD18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1CDFB5-5174-45B8-AFF4-045BDF956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6068070" cy="1892427"/>
          </a:xfrm>
        </p:spPr>
        <p:txBody>
          <a:bodyPr>
            <a:normAutofit/>
          </a:bodyPr>
          <a:lstStyle/>
          <a:p>
            <a:r>
              <a:rPr lang="es-419" dirty="0"/>
              <a:t>Auto cinema “Blase”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00A4C5-01B4-45C1-96B6-DEFB1858E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3190875"/>
            <a:ext cx="6037903" cy="2393771"/>
          </a:xfrm>
        </p:spPr>
        <p:txBody>
          <a:bodyPr>
            <a:normAutofit fontScale="92500" lnSpcReduction="10000"/>
          </a:bodyPr>
          <a:lstStyle/>
          <a:p>
            <a:r>
              <a:rPr lang="es-419" sz="2800" dirty="0"/>
              <a:t>Cabrera Mejía Christopher Duván</a:t>
            </a:r>
          </a:p>
          <a:p>
            <a:r>
              <a:rPr lang="es-419" sz="2800" dirty="0"/>
              <a:t>Díaz Gayosso Saúl</a:t>
            </a:r>
          </a:p>
          <a:p>
            <a:r>
              <a:rPr lang="es-419" sz="2800" dirty="0"/>
              <a:t>Luna Sánchez Antonio Jonathan</a:t>
            </a:r>
          </a:p>
          <a:p>
            <a:r>
              <a:rPr lang="en-US" sz="2800" dirty="0"/>
              <a:t>Bazan Jimenez Alvaro </a:t>
            </a:r>
          </a:p>
          <a:p>
            <a:r>
              <a:rPr lang="es-419" sz="2800" dirty="0"/>
              <a:t>Pérez Garduño José Emiliano</a:t>
            </a:r>
          </a:p>
        </p:txBody>
      </p:sp>
      <p:pic>
        <p:nvPicPr>
          <p:cNvPr id="1028" name="Picture 4" descr="https://lh3.googleusercontent.com/h-0zPhzd08fWB_bB2xe3fhe_905wnqxZcOzs1PExPAOA46jSXd6FTyr6kUoFZeZGWv_XWNDP9aM7fMjrXnZhSre4vZlw1VYW9htJCalEvlD4qENnO5jUvyB0Ru7O_GKuT3Etcn7uGv4">
            <a:extLst>
              <a:ext uri="{FF2B5EF4-FFF2-40B4-BE49-F238E27FC236}">
                <a16:creationId xmlns:a16="http://schemas.microsoft.com/office/drawing/2014/main" id="{F56666BA-21DF-43CD-BBC2-6BC66650A0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9" r="-3" b="15463"/>
          <a:stretch/>
        </p:blipFill>
        <p:spPr bwMode="auto">
          <a:xfrm>
            <a:off x="8037574" y="759599"/>
            <a:ext cx="3458249" cy="533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79DF27D9-327F-4301-A56A-9A8EC61E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7544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0DF7A2-37E8-4C51-89CB-A481B5378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Planos del negocio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20E8E81-C021-4C22-B3C3-13265F58B2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77" t="28937" r="31304" b="13422"/>
          <a:stretch/>
        </p:blipFill>
        <p:spPr>
          <a:xfrm>
            <a:off x="5228261" y="759599"/>
            <a:ext cx="6152029" cy="533065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4856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E3DA14-2EA0-4C70-9DFD-8D54E8673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Restaurante</a:t>
            </a:r>
          </a:p>
        </p:txBody>
      </p:sp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F28980DB-BB45-49E7-87DC-7905FEBB32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738" y="1366837"/>
            <a:ext cx="73152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5600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1DFCBE5-52C1-48A9-89CF-E7D68CCA1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17C8F6-D357-4254-BBAC-96B01EEBE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47203"/>
            <a:ext cx="11707367" cy="2572622"/>
          </a:xfrm>
          <a:prstGeom prst="rect">
            <a:avLst/>
          </a:prstGeom>
          <a:solidFill>
            <a:srgbClr val="878A8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594D08-F5E9-4B7F-A17D-F4C0E9D47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91" y="4049486"/>
            <a:ext cx="4825480" cy="1883228"/>
          </a:xfrm>
        </p:spPr>
        <p:txBody>
          <a:bodyPr>
            <a:normAutofit/>
          </a:bodyPr>
          <a:lstStyle/>
          <a:p>
            <a:pPr algn="r"/>
            <a:r>
              <a:rPr lang="es-419" sz="4400"/>
              <a:t>Zona Administrativa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77FBF3C-FE24-4BE6-BDDC-88F2C62C88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80" t="30580" r="41386" b="29420"/>
          <a:stretch/>
        </p:blipFill>
        <p:spPr>
          <a:xfrm>
            <a:off x="2129861" y="633927"/>
            <a:ext cx="3723823" cy="272616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10BBC099-E2C5-404D-B063-755E37E643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1" t="21594" r="14973" b="4927"/>
          <a:stretch/>
        </p:blipFill>
        <p:spPr>
          <a:xfrm>
            <a:off x="6338316" y="793574"/>
            <a:ext cx="4789992" cy="2406871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9AC55A-D63F-44F2-8CEB-0685B7AAA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4049485"/>
            <a:ext cx="4846151" cy="1883229"/>
          </a:xfrm>
        </p:spPr>
        <p:txBody>
          <a:bodyPr>
            <a:normAutofit/>
          </a:bodyPr>
          <a:lstStyle/>
          <a:p>
            <a:r>
              <a:rPr lang="es-419" sz="1800" dirty="0">
                <a:solidFill>
                  <a:srgbClr val="FFFFFF"/>
                </a:solidFill>
              </a:rPr>
              <a:t>Zona reservada para asuntos internos, manejo de la empresa y descanso de los empleados.</a:t>
            </a:r>
          </a:p>
        </p:txBody>
      </p:sp>
    </p:spTree>
    <p:extLst>
      <p:ext uri="{BB962C8B-B14F-4D97-AF65-F5344CB8AC3E}">
        <p14:creationId xmlns:p14="http://schemas.microsoft.com/office/powerpoint/2010/main" val="3449187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E86C137-3F35-4FD2-9753-85BBC58F9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500" spc="-100"/>
              <a:t>Área de Proyección</a:t>
            </a:r>
          </a:p>
        </p:txBody>
      </p:sp>
      <p:pic>
        <p:nvPicPr>
          <p:cNvPr id="8" name="Imagen 4">
            <a:extLst>
              <a:ext uri="{FF2B5EF4-FFF2-40B4-BE49-F238E27FC236}">
                <a16:creationId xmlns:a16="http://schemas.microsoft.com/office/drawing/2014/main" id="{52C3F8AD-112A-4434-9508-EAD439184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71" t="38406" b="12600"/>
          <a:stretch/>
        </p:blipFill>
        <p:spPr>
          <a:xfrm>
            <a:off x="5024043" y="625760"/>
            <a:ext cx="6367271" cy="180477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195164F7-16C2-4094-9AEE-D3B51AE2E7CC}"/>
              </a:ext>
            </a:extLst>
          </p:cNvPr>
          <p:cNvGrpSpPr/>
          <p:nvPr/>
        </p:nvGrpSpPr>
        <p:grpSpPr>
          <a:xfrm>
            <a:off x="5583747" y="2606745"/>
            <a:ext cx="5247862" cy="4075043"/>
            <a:chOff x="1530626" y="-1107141"/>
            <a:chExt cx="9561445" cy="7239584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C193A440-EC8E-4C37-9C30-31E423E90A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305" t="23864" r="10516" b="12802"/>
            <a:stretch/>
          </p:blipFill>
          <p:spPr>
            <a:xfrm>
              <a:off x="1530626" y="1789043"/>
              <a:ext cx="9531628" cy="4343400"/>
            </a:xfrm>
            <a:prstGeom prst="rect">
              <a:avLst/>
            </a:prstGeom>
          </p:spPr>
        </p:pic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D0CA11BE-FD7D-44A8-96DF-15E6C59006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299" t="35555" r="11522" b="20832"/>
            <a:stretch/>
          </p:blipFill>
          <p:spPr>
            <a:xfrm>
              <a:off x="1560443" y="-1107141"/>
              <a:ext cx="9531628" cy="29909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7434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47BA6B54-FD0C-4B20-816F-3B6BEEA1D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E90C7AB-40E9-481F-980A-EDD19EFF3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5608255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58EF7BD-20F5-47FC-9F25-CD4D58F42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>
            <a:normAutofit/>
          </a:bodyPr>
          <a:lstStyle/>
          <a:p>
            <a:r>
              <a:rPr lang="es-419" dirty="0"/>
              <a:t>Inversión Inicial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075F4A-002A-4890-89A0-333979107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998962" cy="3274586"/>
          </a:xfrm>
        </p:spPr>
        <p:txBody>
          <a:bodyPr anchor="t">
            <a:normAutofit fontScale="92500"/>
          </a:bodyPr>
          <a:lstStyle/>
          <a:p>
            <a:pPr marL="0" indent="0">
              <a:buNone/>
            </a:pPr>
            <a:r>
              <a:rPr lang="es-ES" sz="1600" dirty="0">
                <a:solidFill>
                  <a:srgbClr val="FFFFFF"/>
                </a:solidFill>
              </a:rPr>
              <a:t>En la inversión del auto cinema se considerarán los siguientes aspectos:</a:t>
            </a:r>
          </a:p>
          <a:p>
            <a:r>
              <a:rPr lang="es-ES" sz="1600" dirty="0">
                <a:solidFill>
                  <a:srgbClr val="FFFFFF"/>
                </a:solidFill>
              </a:rPr>
              <a:t>Una renta mensual del terreno en un rango de 35000 a 65000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2 proyectores HD de 32000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4 faros auxiliares para el proyector LED de 1800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Transmisor de audio inalámbrico de 2.4GHz de 980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4 potencias de alta potencia de 64000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Mezclador de multicanal de audio de 3000 pesos.</a:t>
            </a:r>
          </a:p>
          <a:p>
            <a:pPr marL="0" indent="0">
              <a:buNone/>
            </a:pPr>
            <a:r>
              <a:rPr lang="es-ES" sz="1600" dirty="0">
                <a:solidFill>
                  <a:srgbClr val="FFFFFF"/>
                </a:solidFill>
              </a:rPr>
              <a:t>Total de 136,780 a 166,780 pesos.</a:t>
            </a:r>
          </a:p>
          <a:p>
            <a:endParaRPr lang="es-ES" sz="1600" dirty="0">
              <a:solidFill>
                <a:srgbClr val="FFFFFF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23ADD3AA-6CC0-4B1A-B4A3-98AD78A1E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839" y="758952"/>
            <a:ext cx="2842930" cy="3191490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915CCDB-6A07-4E8B-9A3F-5AC02D5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845" y="1070238"/>
            <a:ext cx="2568918" cy="2568918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A73D5959-733D-49EB-9C7B-0B65AD3B9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1252" y="758952"/>
            <a:ext cx="2396659" cy="18309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AC7689F-BE25-443E-B15D-45268CC4A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839" y="4115150"/>
            <a:ext cx="2842930" cy="1983897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https://lh3.googleusercontent.com/XmOmaTWiAMXA1RhWs4s8HzTMaluBHrLDIDs-lQ6FRhVrU1ZQHctxUiN8zn320xG6Frr-HPgjIaiJOI6JaoWd5DErjBNUGX6eOr7QaI00JVqvEMW-YI87mfwh-fU-jCl9R6Amlf7eowI">
            <a:extLst>
              <a:ext uri="{FF2B5EF4-FFF2-40B4-BE49-F238E27FC236}">
                <a16:creationId xmlns:a16="http://schemas.microsoft.com/office/drawing/2014/main" id="{8B99C2E6-3337-4461-88A1-49EDB07B5D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82" t="49999" r="44609" b="23890"/>
          <a:stretch/>
        </p:blipFill>
        <p:spPr bwMode="auto">
          <a:xfrm>
            <a:off x="6291700" y="4299858"/>
            <a:ext cx="2445208" cy="162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5296173E-160F-42EA-B0C9-8E2804C9A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1252" y="2722807"/>
            <a:ext cx="2396659" cy="3367097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69D3DCD-1041-420E-8A7E-3DC86CFBB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8172" y="3344945"/>
            <a:ext cx="2122819" cy="2122819"/>
          </a:xfrm>
          <a:prstGeom prst="rect">
            <a:avLst/>
          </a:prstGeom>
        </p:spPr>
      </p:pic>
      <p:sp>
        <p:nvSpPr>
          <p:cNvPr id="93" name="Rectangle 92">
            <a:extLst>
              <a:ext uri="{FF2B5EF4-FFF2-40B4-BE49-F238E27FC236}">
                <a16:creationId xmlns:a16="http://schemas.microsoft.com/office/drawing/2014/main" id="{85FD8413-571F-456D-BB62-4C204826E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7357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492F9E5-5B28-4104-9CDF-100EE9D85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4A3EBA2-184A-4C53-80BF-FB3A6AC35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8008542" cy="53309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38EFCD-B361-4EDD-A82E-EF6FE99C1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6729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8A17C4-025A-4AFD-B1D5-F0CF40E11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648" y="1123837"/>
            <a:ext cx="2947482" cy="4601183"/>
          </a:xfrm>
        </p:spPr>
        <p:txBody>
          <a:bodyPr>
            <a:normAutofit/>
          </a:bodyPr>
          <a:lstStyle/>
          <a:p>
            <a:r>
              <a:rPr lang="es-419" dirty="0"/>
              <a:t>Tabla de Precios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5DB082-BCCB-4994-AEE1-EF25FDAC8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406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9CD96096-65E6-485A-BDA7-A4AFD5AB91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6777690"/>
              </p:ext>
            </p:extLst>
          </p:nvPr>
        </p:nvGraphicFramePr>
        <p:xfrm>
          <a:off x="650875" y="1774735"/>
          <a:ext cx="6711951" cy="3322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4272">
                  <a:extLst>
                    <a:ext uri="{9D8B030D-6E8A-4147-A177-3AD203B41FA5}">
                      <a16:colId xmlns:a16="http://schemas.microsoft.com/office/drawing/2014/main" val="3095022333"/>
                    </a:ext>
                  </a:extLst>
                </a:gridCol>
                <a:gridCol w="4117679">
                  <a:extLst>
                    <a:ext uri="{9D8B030D-6E8A-4147-A177-3AD203B41FA5}">
                      <a16:colId xmlns:a16="http://schemas.microsoft.com/office/drawing/2014/main" val="1902213139"/>
                    </a:ext>
                  </a:extLst>
                </a:gridCol>
              </a:tblGrid>
              <a:tr h="709729">
                <a:tc>
                  <a:txBody>
                    <a:bodyPr/>
                    <a:lstStyle/>
                    <a:p>
                      <a:pPr algn="ctr"/>
                      <a:r>
                        <a:rPr lang="es-419" sz="3200" dirty="0"/>
                        <a:t>Servicio</a:t>
                      </a:r>
                    </a:p>
                  </a:txBody>
                  <a:tcPr marL="161302" marR="161302" marT="80651" marB="806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3200"/>
                        <a:t>Producto</a:t>
                      </a:r>
                    </a:p>
                  </a:txBody>
                  <a:tcPr marL="161302" marR="161302" marT="80651" marB="80651"/>
                </a:tc>
                <a:extLst>
                  <a:ext uri="{0D108BD9-81ED-4DB2-BD59-A6C34878D82A}">
                    <a16:rowId xmlns:a16="http://schemas.microsoft.com/office/drawing/2014/main" val="2968979577"/>
                  </a:ext>
                </a:extLst>
              </a:tr>
              <a:tr h="1193634">
                <a:tc>
                  <a:txBody>
                    <a:bodyPr/>
                    <a:lstStyle/>
                    <a:p>
                      <a:r>
                        <a:rPr lang="es-419" sz="3200" dirty="0"/>
                        <a:t>Automóvil</a:t>
                      </a:r>
                    </a:p>
                  </a:txBody>
                  <a:tcPr marL="161302" marR="161302" marT="80651" marB="80651"/>
                </a:tc>
                <a:tc>
                  <a:txBody>
                    <a:bodyPr/>
                    <a:lstStyle/>
                    <a:p>
                      <a:r>
                        <a:rPr lang="es-419" sz="3200" dirty="0"/>
                        <a:t>$260 (sin límite de pasajeros)</a:t>
                      </a:r>
                    </a:p>
                  </a:txBody>
                  <a:tcPr marL="161302" marR="161302" marT="80651" marB="80651"/>
                </a:tc>
                <a:extLst>
                  <a:ext uri="{0D108BD9-81ED-4DB2-BD59-A6C34878D82A}">
                    <a16:rowId xmlns:a16="http://schemas.microsoft.com/office/drawing/2014/main" val="251169607"/>
                  </a:ext>
                </a:extLst>
              </a:tr>
              <a:tr h="709729">
                <a:tc>
                  <a:txBody>
                    <a:bodyPr/>
                    <a:lstStyle/>
                    <a:p>
                      <a:r>
                        <a:rPr lang="es-419" sz="3200"/>
                        <a:t>Motocicleta</a:t>
                      </a:r>
                    </a:p>
                  </a:txBody>
                  <a:tcPr marL="161302" marR="161302" marT="80651" marB="80651"/>
                </a:tc>
                <a:tc>
                  <a:txBody>
                    <a:bodyPr/>
                    <a:lstStyle/>
                    <a:p>
                      <a:r>
                        <a:rPr lang="es-419" sz="3200" dirty="0"/>
                        <a:t>$85 (dos pasajeros)</a:t>
                      </a:r>
                    </a:p>
                  </a:txBody>
                  <a:tcPr marL="161302" marR="161302" marT="80651" marB="80651"/>
                </a:tc>
                <a:extLst>
                  <a:ext uri="{0D108BD9-81ED-4DB2-BD59-A6C34878D82A}">
                    <a16:rowId xmlns:a16="http://schemas.microsoft.com/office/drawing/2014/main" val="2823080029"/>
                  </a:ext>
                </a:extLst>
              </a:tr>
              <a:tr h="709729">
                <a:tc>
                  <a:txBody>
                    <a:bodyPr/>
                    <a:lstStyle/>
                    <a:p>
                      <a:r>
                        <a:rPr lang="es-419" sz="3200"/>
                        <a:t>Bicicletas</a:t>
                      </a:r>
                    </a:p>
                  </a:txBody>
                  <a:tcPr marL="161302" marR="161302" marT="80651" marB="80651"/>
                </a:tc>
                <a:tc>
                  <a:txBody>
                    <a:bodyPr/>
                    <a:lstStyle/>
                    <a:p>
                      <a:r>
                        <a:rPr lang="es-419" sz="3200" dirty="0"/>
                        <a:t>$45 (un pasajero)</a:t>
                      </a:r>
                    </a:p>
                  </a:txBody>
                  <a:tcPr marL="161302" marR="161302" marT="80651" marB="80651"/>
                </a:tc>
                <a:extLst>
                  <a:ext uri="{0D108BD9-81ED-4DB2-BD59-A6C34878D82A}">
                    <a16:rowId xmlns:a16="http://schemas.microsoft.com/office/drawing/2014/main" val="14958331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97662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F64E75-68E7-4835-B2BA-83AA3CB08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Ganancia</a:t>
            </a:r>
          </a:p>
        </p:txBody>
      </p:sp>
      <p:graphicFrame>
        <p:nvGraphicFramePr>
          <p:cNvPr id="9" name="Marcador de contenido 8">
            <a:extLst>
              <a:ext uri="{FF2B5EF4-FFF2-40B4-BE49-F238E27FC236}">
                <a16:creationId xmlns:a16="http://schemas.microsoft.com/office/drawing/2014/main" id="{EE550784-3D0A-4DDF-BF4B-823F2CDA08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4975612"/>
              </p:ext>
            </p:extLst>
          </p:nvPr>
        </p:nvGraphicFramePr>
        <p:xfrm>
          <a:off x="4060326" y="3579222"/>
          <a:ext cx="6755719" cy="2508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26196E13-AC15-487B-B053-6F60E03E19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5606839"/>
              </p:ext>
            </p:extLst>
          </p:nvPr>
        </p:nvGraphicFramePr>
        <p:xfrm>
          <a:off x="4060326" y="357051"/>
          <a:ext cx="6755719" cy="3222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138998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037B6-E29C-46C7-A83D-F5FF39269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s-419" dirty="0"/>
              <a:t>Nombre de la empresa</a:t>
            </a:r>
          </a:p>
        </p:txBody>
      </p:sp>
      <p:sp>
        <p:nvSpPr>
          <p:cNvPr id="5127" name="Content Placeholder 5126">
            <a:extLst>
              <a:ext uri="{FF2B5EF4-FFF2-40B4-BE49-F238E27FC236}">
                <a16:creationId xmlns:a16="http://schemas.microsoft.com/office/drawing/2014/main" id="{58A80D98-FD44-4D3C-A05A-C9BF3F576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3585891" cy="5120640"/>
          </a:xfrm>
        </p:spPr>
        <p:txBody>
          <a:bodyPr>
            <a:normAutofit/>
          </a:bodyPr>
          <a:lstStyle/>
          <a:p>
            <a:r>
              <a:rPr lang="es-419" dirty="0"/>
              <a:t>Elegimos el nombre “Auto cinema Blase” ya que se apega a una audiencia joven y apasionada por las películas, además demostrando de una manera metafórica que nuestra empresa será el próximo hit del mundo multimedia.</a:t>
            </a:r>
            <a:endParaRPr lang="en-US" dirty="0"/>
          </a:p>
        </p:txBody>
      </p:sp>
      <p:pic>
        <p:nvPicPr>
          <p:cNvPr id="5125" name="Picture 2" descr="https://lh3.googleusercontent.com/Ht7qKmP3c6EXPtMLTOQdD0Sv_upkGlQjy6Iii0m5KHc0QlrKaSGe4m4ZKBdP03iJX4Xy8BmPwt4YLPA8ZngqjGr0NmRuMc4QP5Moi0NSD5vCjYDTAHQAnVeh8xEYOOIAo0B1T2kzYP8">
            <a:extLst>
              <a:ext uri="{FF2B5EF4-FFF2-40B4-BE49-F238E27FC236}">
                <a16:creationId xmlns:a16="http://schemas.microsoft.com/office/drawing/2014/main" id="{524A10AA-1942-407F-AA73-F7B813620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510" y="868680"/>
            <a:ext cx="2713939" cy="512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563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49">
            <a:extLst>
              <a:ext uri="{FF2B5EF4-FFF2-40B4-BE49-F238E27FC236}">
                <a16:creationId xmlns:a16="http://schemas.microsoft.com/office/drawing/2014/main" id="{3033C1FA-44DC-4135-AC8E-99278C317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51">
            <a:extLst>
              <a:ext uri="{FF2B5EF4-FFF2-40B4-BE49-F238E27FC236}">
                <a16:creationId xmlns:a16="http://schemas.microsoft.com/office/drawing/2014/main" id="{8481A727-51BA-47CD-BDF2-F800D0449B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25F36D-BE73-431F-BC0A-E709A0AD0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s-419"/>
              <a:t>Ubicación de la empresa</a:t>
            </a:r>
            <a:endParaRPr lang="es-419" dirty="0"/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DA8A816A-8A3B-46E2-9386-CA48DE03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016116" cy="3274586"/>
          </a:xfrm>
        </p:spPr>
        <p:txBody>
          <a:bodyPr anchor="t"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Ubicación: </a:t>
            </a:r>
            <a:r>
              <a:rPr lang="es-ES" sz="1800">
                <a:solidFill>
                  <a:srgbClr val="FFFFFF"/>
                </a:solidFill>
              </a:rPr>
              <a:t> Calle Artesanos #18, Colonia Guerrero, Alcaldía Cuauhtémoc, CDMX. (500 m2)</a:t>
            </a:r>
            <a:endParaRPr lang="en-US" sz="1800">
              <a:solidFill>
                <a:srgbClr val="FFFFFF"/>
              </a:solidFill>
            </a:endParaRPr>
          </a:p>
          <a:p>
            <a:r>
              <a:rPr lang="en-US" sz="1800">
                <a:solidFill>
                  <a:srgbClr val="FFFFFF"/>
                </a:solidFill>
              </a:rPr>
              <a:t>Terreno / Lote · 2184m2</a:t>
            </a:r>
          </a:p>
          <a:p>
            <a:r>
              <a:rPr lang="en-US" sz="1800">
                <a:solidFill>
                  <a:srgbClr val="FFFFFF"/>
                </a:solidFill>
              </a:rPr>
              <a:t>ALLENDE, Centro, Cuauhtémoc</a:t>
            </a:r>
          </a:p>
          <a:p>
            <a:r>
              <a:rPr lang="en-US" sz="1800">
                <a:solidFill>
                  <a:srgbClr val="FFFFFF"/>
                </a:solidFill>
              </a:rPr>
              <a:t>MN 35000-65000</a:t>
            </a:r>
          </a:p>
          <a:p>
            <a:br>
              <a:rPr lang="en-US" sz="1800">
                <a:solidFill>
                  <a:srgbClr val="FFFFFF"/>
                </a:solidFill>
              </a:rPr>
            </a:br>
            <a:endParaRPr lang="es-419" sz="1800" dirty="0">
              <a:solidFill>
                <a:srgbClr val="FFFFFF"/>
              </a:solidFill>
            </a:endParaRPr>
          </a:p>
        </p:txBody>
      </p:sp>
      <p:sp>
        <p:nvSpPr>
          <p:cNvPr id="62" name="Rectangle 53">
            <a:extLst>
              <a:ext uri="{FF2B5EF4-FFF2-40B4-BE49-F238E27FC236}">
                <a16:creationId xmlns:a16="http://schemas.microsoft.com/office/drawing/2014/main" id="{4A94605C-0EB2-4FA5-B05F-7BC682EA2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08840" y="758952"/>
            <a:ext cx="2079069" cy="2344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55">
            <a:extLst>
              <a:ext uri="{FF2B5EF4-FFF2-40B4-BE49-F238E27FC236}">
                <a16:creationId xmlns:a16="http://schemas.microsoft.com/office/drawing/2014/main" id="{E1D58C79-C053-45C6-AB6A-6BE55965B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463" y="4080912"/>
            <a:ext cx="2157385" cy="200899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Marcador de contenido 5" descr="Imagen que contiene carretera, exterior&#10;&#10;Descripción generada automáticamente">
            <a:extLst>
              <a:ext uri="{FF2B5EF4-FFF2-40B4-BE49-F238E27FC236}">
                <a16:creationId xmlns:a16="http://schemas.microsoft.com/office/drawing/2014/main" id="{88CF3B5C-3182-404D-87D6-D6A35E1C68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3" r="402" b="4"/>
          <a:stretch/>
        </p:blipFill>
        <p:spPr>
          <a:xfrm>
            <a:off x="7460907" y="3264090"/>
            <a:ext cx="4027002" cy="2825813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9849DE45-131E-4A0C-8E01-A5C233FE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08" r="14839"/>
          <a:stretch/>
        </p:blipFill>
        <p:spPr>
          <a:xfrm>
            <a:off x="5137461" y="758952"/>
            <a:ext cx="4113439" cy="3161093"/>
          </a:xfrm>
          <a:custGeom>
            <a:avLst/>
            <a:gdLst>
              <a:gd name="connsiteX0" fmla="*/ 0 w 4113439"/>
              <a:gd name="connsiteY0" fmla="*/ 0 h 3161093"/>
              <a:gd name="connsiteX1" fmla="*/ 4113439 w 4113439"/>
              <a:gd name="connsiteY1" fmla="*/ 0 h 3161093"/>
              <a:gd name="connsiteX2" fmla="*/ 4113439 w 4113439"/>
              <a:gd name="connsiteY2" fmla="*/ 2344272 h 3161093"/>
              <a:gd name="connsiteX3" fmla="*/ 2157387 w 4113439"/>
              <a:gd name="connsiteY3" fmla="*/ 2344272 h 3161093"/>
              <a:gd name="connsiteX4" fmla="*/ 2157387 w 4113439"/>
              <a:gd name="connsiteY4" fmla="*/ 3161093 h 3161093"/>
              <a:gd name="connsiteX5" fmla="*/ 0 w 4113439"/>
              <a:gd name="connsiteY5" fmla="*/ 3161093 h 3161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439" h="3161093">
                <a:moveTo>
                  <a:pt x="0" y="0"/>
                </a:moveTo>
                <a:lnTo>
                  <a:pt x="4113439" y="0"/>
                </a:lnTo>
                <a:lnTo>
                  <a:pt x="4113439" y="2344272"/>
                </a:lnTo>
                <a:lnTo>
                  <a:pt x="2157387" y="2344272"/>
                </a:lnTo>
                <a:lnTo>
                  <a:pt x="2157387" y="3161093"/>
                </a:lnTo>
                <a:lnTo>
                  <a:pt x="0" y="3161093"/>
                </a:lnTo>
                <a:close/>
              </a:path>
            </a:pathLst>
          </a:custGeom>
        </p:spPr>
      </p:pic>
      <p:sp>
        <p:nvSpPr>
          <p:cNvPr id="64" name="Rectangle 57">
            <a:extLst>
              <a:ext uri="{FF2B5EF4-FFF2-40B4-BE49-F238E27FC236}">
                <a16:creationId xmlns:a16="http://schemas.microsoft.com/office/drawing/2014/main" id="{AF6B7092-FA11-45BD-B50D-DF7999301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8445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1DFCBE5-52C1-48A9-89CF-E7D68CCA1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B17C8F6-D357-4254-BBAC-96B01EEBE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47203"/>
            <a:ext cx="11707367" cy="25726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BBBCC75-9FDD-4F0D-A3FB-AC3FCB919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91" y="4049486"/>
            <a:ext cx="4825480" cy="1883228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3700" spc="-100" dirty="0" err="1"/>
              <a:t>Estrategias</a:t>
            </a:r>
            <a:r>
              <a:rPr lang="en-US" sz="3700" spc="-100" dirty="0"/>
              <a:t> para </a:t>
            </a:r>
            <a:r>
              <a:rPr lang="en-US" sz="3700" spc="-100" dirty="0" err="1"/>
              <a:t>destacar</a:t>
            </a:r>
            <a:r>
              <a:rPr lang="en-US" sz="3700" spc="-100" dirty="0"/>
              <a:t> </a:t>
            </a:r>
            <a:r>
              <a:rPr lang="en-US" sz="3700" spc="-100" dirty="0" err="1"/>
              <a:t>en</a:t>
            </a:r>
            <a:r>
              <a:rPr lang="en-US" sz="3700" spc="-100" dirty="0"/>
              <a:t> el </a:t>
            </a:r>
            <a:r>
              <a:rPr lang="en-US" sz="3700" spc="-100" dirty="0" err="1"/>
              <a:t>mercado</a:t>
            </a:r>
            <a:br>
              <a:rPr lang="en-US" sz="3700" spc="-100" dirty="0"/>
            </a:br>
            <a:endParaRPr lang="en-US" sz="3700" spc="-100" dirty="0"/>
          </a:p>
        </p:txBody>
      </p:sp>
      <p:pic>
        <p:nvPicPr>
          <p:cNvPr id="7170" name="Picture 2" descr="https://lh4.googleusercontent.com/luyOc1-kTXFJ-7hnMZT0S0SZNwT5PXEvjB0Bo8WJhIgmpMcAF64Lc9eAkgvD3bHZPGw4VgDt3Z9UgjyYouwyIVLANccuRJci0gBVGYX5ms4rL21pvfbTwAjZPDSPGb6GUIofpzEV8E8">
            <a:extLst>
              <a:ext uri="{FF2B5EF4-FFF2-40B4-BE49-F238E27FC236}">
                <a16:creationId xmlns:a16="http://schemas.microsoft.com/office/drawing/2014/main" id="{036E914F-C035-42AE-B822-DBD5003233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160" b="1"/>
          <a:stretch/>
        </p:blipFill>
        <p:spPr bwMode="auto">
          <a:xfrm>
            <a:off x="1063691" y="839595"/>
            <a:ext cx="4789994" cy="231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https://lh6.googleusercontent.com/w0Wwb6gLgVnEECJlHT2UZDTwxixG5sfPXo7FAq1zUovrAGjKBwdLfAjX-TK8sU-N7vZcTlclVvaFj17Zro0oa8vCjFZgxUt4bmoK-StJntnwqyXyKz09LCgQdvM408cbLPh_gQk0zho">
            <a:extLst>
              <a:ext uri="{FF2B5EF4-FFF2-40B4-BE49-F238E27FC236}">
                <a16:creationId xmlns:a16="http://schemas.microsoft.com/office/drawing/2014/main" id="{C5E9B5C9-B19D-4B1C-A790-5CF532E271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533" y="702835"/>
            <a:ext cx="1819715" cy="272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9AC50D-A21A-4CA7-9129-9DFB92B93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4049485"/>
            <a:ext cx="4846151" cy="188322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s-419" sz="1800" dirty="0">
                <a:solidFill>
                  <a:srgbClr val="FFFFFF"/>
                </a:solidFill>
              </a:rPr>
              <a:t>Eventos de acuerdo a la temporada.</a:t>
            </a:r>
          </a:p>
          <a:p>
            <a:pPr marL="0" indent="0">
              <a:buNone/>
            </a:pPr>
            <a:r>
              <a:rPr lang="es-419" sz="1800" dirty="0">
                <a:solidFill>
                  <a:srgbClr val="FFFFFF"/>
                </a:solidFill>
              </a:rPr>
              <a:t>Campaña de publicidad por redes sociales.</a:t>
            </a:r>
          </a:p>
          <a:p>
            <a:pPr marL="0" indent="0">
              <a:buNone/>
            </a:pPr>
            <a:r>
              <a:rPr lang="es-419" sz="1800" dirty="0">
                <a:solidFill>
                  <a:srgbClr val="FFFFFF"/>
                </a:solidFill>
              </a:rPr>
              <a:t>Promociones y descuentos estudiantiles.</a:t>
            </a:r>
          </a:p>
        </p:txBody>
      </p:sp>
    </p:spTree>
    <p:extLst>
      <p:ext uri="{BB962C8B-B14F-4D97-AF65-F5344CB8AC3E}">
        <p14:creationId xmlns:p14="http://schemas.microsoft.com/office/powerpoint/2010/main" val="51772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28169C-E131-4EF6-853D-2F2AB19CB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s-419" dirty="0"/>
              <a:t>Razón de elección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DA4DB2-3B81-4F8C-B94F-C4B565626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Auto cinema Blase busca estar a la vanguardia, en busca de explorar un mercado que impacta a la sociedad. Nuestro auto cinema otorga una experiencia innovadora en el ámbito de proyección de películas y entretenimiento visual. Esto es posible, siempre pensando en el estilo de vida de cada uno de nuestros consumidores. </a:t>
            </a:r>
            <a:endParaRPr lang="es-ES" dirty="0">
              <a:solidFill>
                <a:schemeClr val="tx1"/>
              </a:solidFill>
              <a:effectLst/>
            </a:endParaRPr>
          </a:p>
          <a:p>
            <a:endParaRPr lang="es-419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359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C065DC-4746-44A7-8A37-D7D64A2F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116" y="864108"/>
            <a:ext cx="3073914" cy="5120639"/>
          </a:xfrm>
        </p:spPr>
        <p:txBody>
          <a:bodyPr>
            <a:normAutofit/>
          </a:bodyPr>
          <a:lstStyle/>
          <a:p>
            <a:pPr algn="r"/>
            <a:r>
              <a:rPr lang="es-419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Objetivo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129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32F736-3FD8-48B0-BDB2-635DDE39D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229" y="864108"/>
            <a:ext cx="5910677" cy="5120640"/>
          </a:xfrm>
        </p:spPr>
        <p:txBody>
          <a:bodyPr>
            <a:normAutofit/>
          </a:bodyPr>
          <a:lstStyle/>
          <a:p>
            <a:r>
              <a:rPr lang="es-ES" dirty="0"/>
              <a:t>Ser una empresa de auto cinema emergente que revoluciona las formas de proyectar entretenimiento en la Zona Metropolitana del Valle de México, al igual que garantizar una experiencia satisfactoria y cada vez mejor para todos nuestros visitantes. </a:t>
            </a:r>
            <a:endParaRPr lang="es-ES" dirty="0">
              <a:effectLst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970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DF62AC0-9C70-40B8-9046-674E38D3C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s-419" dirty="0"/>
              <a:t>Misión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5B8E37-ADD7-4615-85E8-DFD34CD93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606" y="1683143"/>
            <a:ext cx="6627377" cy="3491713"/>
          </a:xfrm>
        </p:spPr>
        <p:txBody>
          <a:bodyPr>
            <a:normAutofit/>
          </a:bodyPr>
          <a:lstStyle/>
          <a:p>
            <a:r>
              <a:rPr lang="es-419" dirty="0"/>
              <a:t>Ser la mejor opción de entretenimiento cinematográfico, proporcionando un sentido de nostalgia en un ambiente familiar y agradable para nuestro público.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11396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FFF50AC-30EB-4B84-BC2B-4BE540C0F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s-419" dirty="0"/>
              <a:t>Visión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6A377-FF2B-4440-8E22-89C3721DF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606" y="1683143"/>
            <a:ext cx="6627377" cy="3491713"/>
          </a:xfrm>
        </p:spPr>
        <p:txBody>
          <a:bodyPr>
            <a:normAutofit/>
          </a:bodyPr>
          <a:lstStyle/>
          <a:p>
            <a:r>
              <a:rPr lang="es-419" dirty="0"/>
              <a:t>Ser una empresa líder en entretenimiento multimedia, ofreciendo la mejor experiencia de auto cinema.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2839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s://lh3.googleusercontent.com/m28pvdk5S-4LHnllhBbIXg1fDpnNbOeANww56CTxDAqcA6NT49D0a-Sk--EnVfDB9A9aTyG6yNHlLm65-3bPXQSdI8Ggz9pxinb2ONqJZfbdZKK34nQCIVK19FtvKD06_jLWqovedBQ">
            <a:extLst>
              <a:ext uri="{FF2B5EF4-FFF2-40B4-BE49-F238E27FC236}">
                <a16:creationId xmlns:a16="http://schemas.microsoft.com/office/drawing/2014/main" id="{C6CEBBA4-AA22-447E-B70C-A84988F28C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09" r="-1" b="-1"/>
          <a:stretch/>
        </p:blipFill>
        <p:spPr bwMode="auto">
          <a:xfrm>
            <a:off x="20" y="1"/>
            <a:ext cx="121889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73C46ED-3326-4211-8D1E-8D0E274B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s-419" dirty="0"/>
              <a:t>Competencia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C6C595-9631-4849-9B6C-E081CB0A1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128" y="971055"/>
            <a:ext cx="7315200" cy="490193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La competencia a la cual se enfrenta en el presente proyecto es casi nula, ya que sólo existe un </a:t>
            </a:r>
            <a:r>
              <a:rPr lang="es-ES" dirty="0" err="1">
                <a:solidFill>
                  <a:schemeClr val="bg1"/>
                </a:solidFill>
              </a:rPr>
              <a:t>autocinema</a:t>
            </a:r>
            <a:r>
              <a:rPr lang="es-ES" dirty="0">
                <a:solidFill>
                  <a:schemeClr val="bg1"/>
                </a:solidFill>
              </a:rPr>
              <a:t> reconocido, no obstante destacamos una innovación en los servicios a ofrecer para atraer al público ya que el proyecto al presentarse como nuevo en el mercado carece de reconocimiento de los consumidores.</a:t>
            </a:r>
            <a:endParaRPr lang="es-ES" dirty="0">
              <a:solidFill>
                <a:schemeClr val="bg1"/>
              </a:solidFill>
              <a:effectLst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61534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9E8B11-61B1-4528-8C6C-9CCAAAABE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2400300" algn="l"/>
              </a:tabLst>
            </a:pPr>
            <a:r>
              <a:rPr lang="es-419" dirty="0"/>
              <a:t>Fortalezas</a:t>
            </a:r>
            <a:br>
              <a:rPr lang="es-419" dirty="0"/>
            </a:br>
            <a:r>
              <a:rPr lang="es-419" dirty="0"/>
              <a:t>y Debilidades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FCD1FA6B-B587-4B66-9444-C31885EF77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/>
              <a:t>Fortalezas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4B0FE8-F1FB-4E26-A36D-292EEDEA01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419" dirty="0"/>
              <a:t>Contar con un equipo de trabajo que plantea servicios innovadores.</a:t>
            </a:r>
          </a:p>
          <a:p>
            <a:r>
              <a:rPr lang="es-419" dirty="0"/>
              <a:t>Conocimientos en alimentos y bebidas para implementar en Blase.</a:t>
            </a:r>
          </a:p>
          <a:p>
            <a:r>
              <a:rPr lang="es-419" dirty="0"/>
              <a:t>Buena organización en realizar tareas.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5E95500-F239-4FD6-935D-D0FB51E809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419" dirty="0"/>
              <a:t>Debilidades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A07F3462-54A4-44A5-A673-AF0789FA7FE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419" dirty="0"/>
              <a:t>Buscar un punto factible y atractivo para la ubicación de Blase.</a:t>
            </a:r>
          </a:p>
          <a:p>
            <a:r>
              <a:rPr lang="es-419" dirty="0"/>
              <a:t>Franquicias de la competencia.</a:t>
            </a:r>
          </a:p>
        </p:txBody>
      </p:sp>
    </p:spTree>
    <p:extLst>
      <p:ext uri="{BB962C8B-B14F-4D97-AF65-F5344CB8AC3E}">
        <p14:creationId xmlns:p14="http://schemas.microsoft.com/office/powerpoint/2010/main" val="2457125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82C15A-A376-414B-9C46-2CA8960DC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Amenazas y Oportunidades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35DCFAB-D7A3-4890-8C21-D8313D544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/>
              <a:t>Amenazas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E1446E-8064-411B-96DD-219472FD34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419" dirty="0"/>
              <a:t>Temporadas de escasez.</a:t>
            </a:r>
          </a:p>
          <a:p>
            <a:r>
              <a:rPr lang="es-419" dirty="0"/>
              <a:t>Costos de derechos para la proyección de material cinematográfico.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EEB7112-96A6-409B-9979-A578269765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419" dirty="0"/>
              <a:t>Oportunidades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F9F2EC3-AF68-4263-AC63-BF90B4FC945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419" dirty="0"/>
              <a:t>Buena aceptación de la comunidad.</a:t>
            </a:r>
          </a:p>
          <a:p>
            <a:r>
              <a:rPr lang="es-419" dirty="0"/>
              <a:t>Brindar experiencias nuevas en entretenimiento a los clientes.</a:t>
            </a:r>
          </a:p>
        </p:txBody>
      </p:sp>
    </p:spTree>
    <p:extLst>
      <p:ext uri="{BB962C8B-B14F-4D97-AF65-F5344CB8AC3E}">
        <p14:creationId xmlns:p14="http://schemas.microsoft.com/office/powerpoint/2010/main" val="2929260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70">
            <a:extLst>
              <a:ext uri="{FF2B5EF4-FFF2-40B4-BE49-F238E27FC236}">
                <a16:creationId xmlns:a16="http://schemas.microsoft.com/office/drawing/2014/main" id="{681577AD-DA5F-48B3-8FB9-5199BA9E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5350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61264F-0009-40F0-BABA-4908F3356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s-419" dirty="0"/>
              <a:t>Estado del producto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8091C5-983D-4708-A6BF-5ECB0CF4C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016116" cy="3274586"/>
          </a:xfrm>
        </p:spPr>
        <p:txBody>
          <a:bodyPr anchor="t">
            <a:normAutofit/>
          </a:bodyPr>
          <a:lstStyle/>
          <a:p>
            <a:r>
              <a:rPr lang="es-ES" dirty="0">
                <a:solidFill>
                  <a:srgbClr val="FFFFFF"/>
                </a:solidFill>
              </a:rPr>
              <a:t>El proyecto se encuentra en un estado de planeación y distribución dependiendo de los posibles espacios con los que contamos.</a:t>
            </a:r>
          </a:p>
          <a:p>
            <a:endParaRPr lang="es-419" dirty="0">
              <a:solidFill>
                <a:srgbClr val="FFFFFF"/>
              </a:solidFill>
            </a:endParaRPr>
          </a:p>
        </p:txBody>
      </p:sp>
      <p:pic>
        <p:nvPicPr>
          <p:cNvPr id="3074" name="Picture 2" descr="https://lh4.googleusercontent.com/EdCtWgQmSrVb6ugz9y1ueUiYb3F6DjK6W3LqMnZo8Il8w85dfq3EzepHBIUcmFwKm1xZHcBAAaoeStie_24ai-Rg8o3FXxelX1ebk9D4kSbwM48qNAG0CRCbuVNafiCfQRyyNuJKYg4">
            <a:extLst>
              <a:ext uri="{FF2B5EF4-FFF2-40B4-BE49-F238E27FC236}">
                <a16:creationId xmlns:a16="http://schemas.microsoft.com/office/drawing/2014/main" id="{5AF8FF86-0254-4A9A-8F9B-4CBC702F1C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" r="14310" b="-2"/>
          <a:stretch/>
        </p:blipFill>
        <p:spPr bwMode="auto">
          <a:xfrm>
            <a:off x="5137463" y="1300807"/>
            <a:ext cx="6193767" cy="4248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2494480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Marco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Marco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rc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566</Words>
  <Application>Microsoft Office PowerPoint</Application>
  <PresentationFormat>Panorámica</PresentationFormat>
  <Paragraphs>70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Corbel</vt:lpstr>
      <vt:lpstr>Wingdings 2</vt:lpstr>
      <vt:lpstr>Marco</vt:lpstr>
      <vt:lpstr>Auto cinema “Blase”</vt:lpstr>
      <vt:lpstr>Razón de elección</vt:lpstr>
      <vt:lpstr>Objetivo</vt:lpstr>
      <vt:lpstr>Misión</vt:lpstr>
      <vt:lpstr>Visión</vt:lpstr>
      <vt:lpstr>Competencia</vt:lpstr>
      <vt:lpstr>Fortalezas y Debilidades</vt:lpstr>
      <vt:lpstr>Amenazas y Oportunidades</vt:lpstr>
      <vt:lpstr>Estado del producto</vt:lpstr>
      <vt:lpstr>Planos del negocio</vt:lpstr>
      <vt:lpstr>Restaurante</vt:lpstr>
      <vt:lpstr>Zona Administrativa</vt:lpstr>
      <vt:lpstr>Área de Proyección</vt:lpstr>
      <vt:lpstr>Inversión Inicial</vt:lpstr>
      <vt:lpstr>Tabla de Precios</vt:lpstr>
      <vt:lpstr>Ganancia</vt:lpstr>
      <vt:lpstr>Nombre de la empresa</vt:lpstr>
      <vt:lpstr>Ubicación de la empresa</vt:lpstr>
      <vt:lpstr>Estrategias para destacar en el mercado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 cinema “Blase”</dc:title>
  <dc:creator>José Emiliano Pérez Garduño</dc:creator>
  <cp:lastModifiedBy>José Emiliano Pérez Garduño</cp:lastModifiedBy>
  <cp:revision>1</cp:revision>
  <dcterms:created xsi:type="dcterms:W3CDTF">2019-05-29T23:05:47Z</dcterms:created>
  <dcterms:modified xsi:type="dcterms:W3CDTF">2019-05-29T23:05:54Z</dcterms:modified>
</cp:coreProperties>
</file>